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9" r:id="rId4"/>
    <p:sldId id="259" r:id="rId5"/>
    <p:sldId id="261" r:id="rId6"/>
    <p:sldId id="270" r:id="rId7"/>
    <p:sldId id="271" r:id="rId8"/>
    <p:sldId id="272" r:id="rId9"/>
    <p:sldId id="273" r:id="rId10"/>
    <p:sldId id="266" r:id="rId11"/>
    <p:sldId id="260"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6" autoAdjust="0"/>
    <p:restoredTop sz="94660"/>
  </p:normalViewPr>
  <p:slideViewPr>
    <p:cSldViewPr>
      <p:cViewPr>
        <p:scale>
          <a:sx n="66" d="100"/>
          <a:sy n="66" d="100"/>
        </p:scale>
        <p:origin x="-1728"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9C57C-2574-4856-9209-D44941A1CD2F}"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D9202-38D4-4C7C-982A-FC98359AB75E}" type="slidenum">
              <a:rPr lang="en-US" smtClean="0"/>
              <a:t>‹#›</a:t>
            </a:fld>
            <a:endParaRPr lang="en-US"/>
          </a:p>
        </p:txBody>
      </p:sp>
    </p:spTree>
    <p:extLst>
      <p:ext uri="{BB962C8B-B14F-4D97-AF65-F5344CB8AC3E}">
        <p14:creationId xmlns:p14="http://schemas.microsoft.com/office/powerpoint/2010/main" val="60721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credit to the author or source</a:t>
            </a:r>
            <a:r>
              <a:rPr lang="en-US" baseline="0" dirty="0" smtClean="0"/>
              <a:t> of your data</a:t>
            </a:r>
          </a:p>
          <a:p>
            <a:r>
              <a:rPr lang="en-US" baseline="0" dirty="0" smtClean="0"/>
              <a:t>To prove that your research is current and relevant</a:t>
            </a:r>
          </a:p>
          <a:p>
            <a:r>
              <a:rPr lang="en-US" baseline="0" dirty="0" smtClean="0"/>
              <a:t>To give your reader more sources they might look for to find more information about your topic.</a:t>
            </a:r>
            <a:endParaRPr lang="en-US" dirty="0"/>
          </a:p>
        </p:txBody>
      </p:sp>
      <p:sp>
        <p:nvSpPr>
          <p:cNvPr id="4" name="Slide Number Placeholder 3"/>
          <p:cNvSpPr>
            <a:spLocks noGrp="1"/>
          </p:cNvSpPr>
          <p:nvPr>
            <p:ph type="sldNum" sz="quarter" idx="10"/>
          </p:nvPr>
        </p:nvSpPr>
        <p:spPr/>
        <p:txBody>
          <a:bodyPr/>
          <a:lstStyle/>
          <a:p>
            <a:fld id="{EA9D9202-38D4-4C7C-982A-FC98359AB75E}" type="slidenum">
              <a:rPr lang="en-US" smtClean="0"/>
              <a:t>2</a:t>
            </a:fld>
            <a:endParaRPr lang="en-US"/>
          </a:p>
        </p:txBody>
      </p:sp>
    </p:spTree>
    <p:extLst>
      <p:ext uri="{BB962C8B-B14F-4D97-AF65-F5344CB8AC3E}">
        <p14:creationId xmlns:p14="http://schemas.microsoft.com/office/powerpoint/2010/main" val="219491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D9202-38D4-4C7C-982A-FC98359AB75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78321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ctrTitle"/>
          </p:nvPr>
        </p:nvSpPr>
        <p:spPr>
          <a:xfrm>
            <a:off x="685800" y="1981200"/>
            <a:ext cx="7772400" cy="1143000"/>
          </a:xfrm>
        </p:spPr>
        <p:txBody>
          <a:bodyPr/>
          <a:lstStyle>
            <a:lvl1pPr>
              <a:defRPr/>
            </a:lvl1pPr>
          </a:lstStyle>
          <a:p>
            <a:pPr lvl="0"/>
            <a:r>
              <a:rPr lang="en-US" noProof="0" smtClean="0"/>
              <a:t>Click to edit Master title style</a:t>
            </a:r>
          </a:p>
        </p:txBody>
      </p:sp>
      <p:sp>
        <p:nvSpPr>
          <p:cNvPr id="7172"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pPr lvl="0"/>
            <a:r>
              <a:rPr lang="en-US" noProof="0" smtClean="0"/>
              <a:t>Click to edit Master subtitle style</a:t>
            </a:r>
          </a:p>
        </p:txBody>
      </p:sp>
      <p:sp>
        <p:nvSpPr>
          <p:cNvPr id="7173" name="Rectangle 5"/>
          <p:cNvSpPr>
            <a:spLocks noGrp="1" noChangeArrowheads="1"/>
          </p:cNvSpPr>
          <p:nvPr>
            <p:ph type="dt" sz="half" idx="2"/>
          </p:nvPr>
        </p:nvSpPr>
        <p:spPr/>
        <p:txBody>
          <a:bodyPr/>
          <a:lstStyle>
            <a:lvl1pPr>
              <a:defRPr/>
            </a:lvl1pPr>
          </a:lstStyle>
          <a:p>
            <a:endParaRPr lang="en-US">
              <a:solidFill>
                <a:srgbClr val="330000"/>
              </a:solidFill>
            </a:endParaRPr>
          </a:p>
        </p:txBody>
      </p:sp>
      <p:sp>
        <p:nvSpPr>
          <p:cNvPr id="7174" name="Rectangle 6"/>
          <p:cNvSpPr>
            <a:spLocks noGrp="1" noChangeArrowheads="1"/>
          </p:cNvSpPr>
          <p:nvPr>
            <p:ph type="ftr" sz="quarter" idx="3"/>
          </p:nvPr>
        </p:nvSpPr>
        <p:spPr/>
        <p:txBody>
          <a:bodyPr/>
          <a:lstStyle>
            <a:lvl1pPr>
              <a:defRPr/>
            </a:lvl1pPr>
          </a:lstStyle>
          <a:p>
            <a:endParaRPr lang="en-US">
              <a:solidFill>
                <a:srgbClr val="330000"/>
              </a:solidFill>
            </a:endParaRPr>
          </a:p>
        </p:txBody>
      </p:sp>
      <p:sp>
        <p:nvSpPr>
          <p:cNvPr id="7175" name="Rectangle 7"/>
          <p:cNvSpPr>
            <a:spLocks noGrp="1" noChangeArrowheads="1"/>
          </p:cNvSpPr>
          <p:nvPr>
            <p:ph type="sldNum" sz="quarter" idx="4"/>
          </p:nvPr>
        </p:nvSpPr>
        <p:spPr/>
        <p:txBody>
          <a:bodyPr/>
          <a:lstStyle>
            <a:lvl1pPr>
              <a:defRPr/>
            </a:lvl1pPr>
          </a:lstStyle>
          <a:p>
            <a:fld id="{FF44BD05-4158-4A3C-BE68-A0765B3F31E4}"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153022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33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30000"/>
              </a:solidFill>
            </a:endParaRPr>
          </a:p>
        </p:txBody>
      </p:sp>
      <p:sp>
        <p:nvSpPr>
          <p:cNvPr id="6" name="Slide Number Placeholder 5"/>
          <p:cNvSpPr>
            <a:spLocks noGrp="1"/>
          </p:cNvSpPr>
          <p:nvPr>
            <p:ph type="sldNum" sz="quarter" idx="12"/>
          </p:nvPr>
        </p:nvSpPr>
        <p:spPr/>
        <p:txBody>
          <a:bodyPr/>
          <a:lstStyle>
            <a:lvl1pPr>
              <a:defRPr/>
            </a:lvl1pPr>
          </a:lstStyle>
          <a:p>
            <a:fld id="{1F1BFAAB-03B5-4973-9FF7-67AB89642CAE}"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95377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33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30000"/>
              </a:solidFill>
            </a:endParaRPr>
          </a:p>
        </p:txBody>
      </p:sp>
      <p:sp>
        <p:nvSpPr>
          <p:cNvPr id="6" name="Slide Number Placeholder 5"/>
          <p:cNvSpPr>
            <a:spLocks noGrp="1"/>
          </p:cNvSpPr>
          <p:nvPr>
            <p:ph type="sldNum" sz="quarter" idx="12"/>
          </p:nvPr>
        </p:nvSpPr>
        <p:spPr/>
        <p:txBody>
          <a:bodyPr/>
          <a:lstStyle>
            <a:lvl1pPr>
              <a:defRPr/>
            </a:lvl1pPr>
          </a:lstStyle>
          <a:p>
            <a:fld id="{7D3EBCB5-A6AC-4D95-A3C5-B30A238D6A32}"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279677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33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30000"/>
              </a:solidFill>
            </a:endParaRPr>
          </a:p>
        </p:txBody>
      </p:sp>
      <p:sp>
        <p:nvSpPr>
          <p:cNvPr id="6" name="Slide Number Placeholder 5"/>
          <p:cNvSpPr>
            <a:spLocks noGrp="1"/>
          </p:cNvSpPr>
          <p:nvPr>
            <p:ph type="sldNum" sz="quarter" idx="12"/>
          </p:nvPr>
        </p:nvSpPr>
        <p:spPr/>
        <p:txBody>
          <a:bodyPr/>
          <a:lstStyle>
            <a:lvl1pPr>
              <a:defRPr/>
            </a:lvl1pPr>
          </a:lstStyle>
          <a:p>
            <a:fld id="{DCEF7D23-95B8-4635-BCA6-6A7CAB910536}"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192058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33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330000"/>
              </a:solidFill>
            </a:endParaRPr>
          </a:p>
        </p:txBody>
      </p:sp>
      <p:sp>
        <p:nvSpPr>
          <p:cNvPr id="6" name="Slide Number Placeholder 5"/>
          <p:cNvSpPr>
            <a:spLocks noGrp="1"/>
          </p:cNvSpPr>
          <p:nvPr>
            <p:ph type="sldNum" sz="quarter" idx="12"/>
          </p:nvPr>
        </p:nvSpPr>
        <p:spPr/>
        <p:txBody>
          <a:bodyPr/>
          <a:lstStyle>
            <a:lvl1pPr>
              <a:defRPr/>
            </a:lvl1pPr>
          </a:lstStyle>
          <a:p>
            <a:fld id="{64D19D28-15E1-44A2-AA1D-70F6D8BF556E}"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1210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33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30000"/>
              </a:solidFill>
            </a:endParaRPr>
          </a:p>
        </p:txBody>
      </p:sp>
      <p:sp>
        <p:nvSpPr>
          <p:cNvPr id="7" name="Slide Number Placeholder 6"/>
          <p:cNvSpPr>
            <a:spLocks noGrp="1"/>
          </p:cNvSpPr>
          <p:nvPr>
            <p:ph type="sldNum" sz="quarter" idx="12"/>
          </p:nvPr>
        </p:nvSpPr>
        <p:spPr/>
        <p:txBody>
          <a:bodyPr/>
          <a:lstStyle>
            <a:lvl1pPr>
              <a:defRPr/>
            </a:lvl1pPr>
          </a:lstStyle>
          <a:p>
            <a:fld id="{31FE62C3-AA7B-491E-ACB2-7D5A4A2F1E79}"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23700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33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330000"/>
              </a:solidFill>
            </a:endParaRPr>
          </a:p>
        </p:txBody>
      </p:sp>
      <p:sp>
        <p:nvSpPr>
          <p:cNvPr id="9" name="Slide Number Placeholder 8"/>
          <p:cNvSpPr>
            <a:spLocks noGrp="1"/>
          </p:cNvSpPr>
          <p:nvPr>
            <p:ph type="sldNum" sz="quarter" idx="12"/>
          </p:nvPr>
        </p:nvSpPr>
        <p:spPr/>
        <p:txBody>
          <a:bodyPr/>
          <a:lstStyle>
            <a:lvl1pPr>
              <a:defRPr/>
            </a:lvl1pPr>
          </a:lstStyle>
          <a:p>
            <a:fld id="{6B33286C-B3E2-4FD8-91C5-CDC412A9D2BC}"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384257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33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330000"/>
              </a:solidFill>
            </a:endParaRPr>
          </a:p>
        </p:txBody>
      </p:sp>
      <p:sp>
        <p:nvSpPr>
          <p:cNvPr id="5" name="Slide Number Placeholder 4"/>
          <p:cNvSpPr>
            <a:spLocks noGrp="1"/>
          </p:cNvSpPr>
          <p:nvPr>
            <p:ph type="sldNum" sz="quarter" idx="12"/>
          </p:nvPr>
        </p:nvSpPr>
        <p:spPr/>
        <p:txBody>
          <a:bodyPr/>
          <a:lstStyle>
            <a:lvl1pPr>
              <a:defRPr/>
            </a:lvl1pPr>
          </a:lstStyle>
          <a:p>
            <a:fld id="{9381A18C-86ED-4DC0-9D79-5C7B789BB284}"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116502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33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330000"/>
              </a:solidFill>
            </a:endParaRPr>
          </a:p>
        </p:txBody>
      </p:sp>
      <p:sp>
        <p:nvSpPr>
          <p:cNvPr id="4" name="Slide Number Placeholder 3"/>
          <p:cNvSpPr>
            <a:spLocks noGrp="1"/>
          </p:cNvSpPr>
          <p:nvPr>
            <p:ph type="sldNum" sz="quarter" idx="12"/>
          </p:nvPr>
        </p:nvSpPr>
        <p:spPr/>
        <p:txBody>
          <a:bodyPr/>
          <a:lstStyle>
            <a:lvl1pPr>
              <a:defRPr/>
            </a:lvl1pPr>
          </a:lstStyle>
          <a:p>
            <a:fld id="{56E6D6A6-1CC3-42B9-B8F9-60C2F534DEC8}"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286473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33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30000"/>
              </a:solidFill>
            </a:endParaRPr>
          </a:p>
        </p:txBody>
      </p:sp>
      <p:sp>
        <p:nvSpPr>
          <p:cNvPr id="7" name="Slide Number Placeholder 6"/>
          <p:cNvSpPr>
            <a:spLocks noGrp="1"/>
          </p:cNvSpPr>
          <p:nvPr>
            <p:ph type="sldNum" sz="quarter" idx="12"/>
          </p:nvPr>
        </p:nvSpPr>
        <p:spPr/>
        <p:txBody>
          <a:bodyPr/>
          <a:lstStyle>
            <a:lvl1pPr>
              <a:defRPr/>
            </a:lvl1pPr>
          </a:lstStyle>
          <a:p>
            <a:fld id="{1991C912-9141-4BAB-A25A-A00B3B0BFFA4}"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386753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33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330000"/>
              </a:solidFill>
            </a:endParaRPr>
          </a:p>
        </p:txBody>
      </p:sp>
      <p:sp>
        <p:nvSpPr>
          <p:cNvPr id="7" name="Slide Number Placeholder 6"/>
          <p:cNvSpPr>
            <a:spLocks noGrp="1"/>
          </p:cNvSpPr>
          <p:nvPr>
            <p:ph type="sldNum" sz="quarter" idx="12"/>
          </p:nvPr>
        </p:nvSpPr>
        <p:spPr/>
        <p:txBody>
          <a:bodyPr/>
          <a:lstStyle>
            <a:lvl1pPr>
              <a:defRPr/>
            </a:lvl1pPr>
          </a:lstStyle>
          <a:p>
            <a:fld id="{20E34D5D-B4E0-4295-A47D-04538EF13EBA}" type="slidenum">
              <a:rPr lang="en-US">
                <a:solidFill>
                  <a:srgbClr val="330000"/>
                </a:solidFill>
              </a:rPr>
              <a:pPr/>
              <a:t>‹#›</a:t>
            </a:fld>
            <a:endParaRPr lang="en-US">
              <a:solidFill>
                <a:srgbClr val="330000"/>
              </a:solidFill>
            </a:endParaRPr>
          </a:p>
        </p:txBody>
      </p:sp>
    </p:spTree>
    <p:extLst>
      <p:ext uri="{BB962C8B-B14F-4D97-AF65-F5344CB8AC3E}">
        <p14:creationId xmlns:p14="http://schemas.microsoft.com/office/powerpoint/2010/main" val="160695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title"/>
          </p:nvPr>
        </p:nvSpPr>
        <p:spPr bwMode="auto">
          <a:xfrm>
            <a:off x="685800" y="533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ea typeface="+mn-ea"/>
              </a:defRPr>
            </a:lvl1pPr>
          </a:lstStyle>
          <a:p>
            <a:pPr eaLnBrk="0" fontAlgn="base" hangingPunct="0">
              <a:spcBef>
                <a:spcPct val="0"/>
              </a:spcBef>
              <a:spcAft>
                <a:spcPct val="0"/>
              </a:spcAft>
            </a:pPr>
            <a:endParaRPr lang="en-US">
              <a:solidFill>
                <a:srgbClr val="330000"/>
              </a:solidFill>
            </a:endParaRPr>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eaLnBrk="0" fontAlgn="base" hangingPunct="0">
              <a:spcBef>
                <a:spcPct val="0"/>
              </a:spcBef>
              <a:spcAft>
                <a:spcPct val="0"/>
              </a:spcAft>
            </a:pPr>
            <a:endParaRPr lang="en-US">
              <a:solidFill>
                <a:srgbClr val="330000"/>
              </a:solidFill>
            </a:endParaRPr>
          </a:p>
        </p:txBody>
      </p:sp>
      <p:sp>
        <p:nvSpPr>
          <p:cNvPr id="6151" name="Rectangle 7"/>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ea typeface="+mn-ea"/>
              </a:defRPr>
            </a:lvl1pPr>
          </a:lstStyle>
          <a:p>
            <a:pPr eaLnBrk="0" fontAlgn="base" hangingPunct="0">
              <a:spcBef>
                <a:spcPct val="0"/>
              </a:spcBef>
              <a:spcAft>
                <a:spcPct val="0"/>
              </a:spcAft>
            </a:pPr>
            <a:fld id="{B8762FCC-CC2E-4A46-8F44-25F0800B7B1D}" type="slidenum">
              <a:rPr lang="en-US">
                <a:solidFill>
                  <a:srgbClr val="330000"/>
                </a:solidFill>
              </a:rPr>
              <a:pPr eaLnBrk="0" fontAlgn="base" hangingPunct="0">
                <a:spcBef>
                  <a:spcPct val="0"/>
                </a:spcBef>
                <a:spcAft>
                  <a:spcPct val="0"/>
                </a:spcAft>
              </a:pPr>
              <a:t>‹#›</a:t>
            </a:fld>
            <a:endParaRPr lang="en-US">
              <a:solidFill>
                <a:srgbClr val="330000"/>
              </a:solidFill>
            </a:endParaRPr>
          </a:p>
        </p:txBody>
      </p:sp>
    </p:spTree>
    <p:extLst>
      <p:ext uri="{BB962C8B-B14F-4D97-AF65-F5344CB8AC3E}">
        <p14:creationId xmlns:p14="http://schemas.microsoft.com/office/powerpoint/2010/main" val="35474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MS PGothic" pitchFamily="34" charset="-128"/>
        </a:defRPr>
      </a:lvl2pPr>
      <a:lvl3pPr algn="ctr" rtl="0" fontAlgn="base">
        <a:spcBef>
          <a:spcPct val="0"/>
        </a:spcBef>
        <a:spcAft>
          <a:spcPct val="0"/>
        </a:spcAft>
        <a:defRPr sz="4400">
          <a:solidFill>
            <a:schemeClr val="tx2"/>
          </a:solidFill>
          <a:latin typeface="Arial" charset="0"/>
          <a:ea typeface="MS PGothic" pitchFamily="34" charset="-128"/>
        </a:defRPr>
      </a:lvl3pPr>
      <a:lvl4pPr algn="ctr" rtl="0" fontAlgn="base">
        <a:spcBef>
          <a:spcPct val="0"/>
        </a:spcBef>
        <a:spcAft>
          <a:spcPct val="0"/>
        </a:spcAft>
        <a:defRPr sz="4400">
          <a:solidFill>
            <a:schemeClr val="tx2"/>
          </a:solidFill>
          <a:latin typeface="Arial" charset="0"/>
          <a:ea typeface="MS PGothic" pitchFamily="34" charset="-128"/>
        </a:defRPr>
      </a:lvl4pPr>
      <a:lvl5pPr algn="ctr" rtl="0" fontAlgn="base">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fontAlgn="base">
        <a:spcBef>
          <a:spcPct val="20000"/>
        </a:spcBef>
        <a:spcAft>
          <a:spcPct val="0"/>
        </a:spcAft>
        <a:buBlip>
          <a:blip r:embed="rId14"/>
        </a:buBlip>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owl.english.purdue.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ind.galegroup.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MLA Format to Cite Common Sources</a:t>
            </a:r>
            <a:endParaRPr lang="en-US" dirty="0"/>
          </a:p>
        </p:txBody>
      </p:sp>
      <p:sp>
        <p:nvSpPr>
          <p:cNvPr id="3" name="Subtitle 2"/>
          <p:cNvSpPr>
            <a:spLocks noGrp="1"/>
          </p:cNvSpPr>
          <p:nvPr>
            <p:ph type="subTitle" idx="1"/>
          </p:nvPr>
        </p:nvSpPr>
        <p:spPr/>
        <p:txBody>
          <a:bodyPr/>
          <a:lstStyle/>
          <a:p>
            <a:r>
              <a:rPr lang="en-US" dirty="0" smtClean="0"/>
              <a:t>English Mini Lesson</a:t>
            </a:r>
          </a:p>
          <a:p>
            <a:r>
              <a:rPr lang="en-US" dirty="0" smtClean="0"/>
              <a:t>Ms. Katie </a:t>
            </a:r>
            <a:r>
              <a:rPr lang="en-US" dirty="0" smtClean="0"/>
              <a:t>Schultz</a:t>
            </a:r>
            <a:endParaRPr lang="en-US" dirty="0" smtClean="0"/>
          </a:p>
        </p:txBody>
      </p:sp>
    </p:spTree>
    <p:extLst>
      <p:ext uri="{BB962C8B-B14F-4D97-AF65-F5344CB8AC3E}">
        <p14:creationId xmlns:p14="http://schemas.microsoft.com/office/powerpoint/2010/main" val="266199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Citing! </a:t>
            </a:r>
            <a:endParaRPr lang="en-US" dirty="0"/>
          </a:p>
        </p:txBody>
      </p:sp>
      <p:sp>
        <p:nvSpPr>
          <p:cNvPr id="3" name="Content Placeholder 2"/>
          <p:cNvSpPr>
            <a:spLocks noGrp="1"/>
          </p:cNvSpPr>
          <p:nvPr>
            <p:ph idx="1"/>
          </p:nvPr>
        </p:nvSpPr>
        <p:spPr>
          <a:xfrm>
            <a:off x="457200" y="1447800"/>
            <a:ext cx="8229600" cy="5029200"/>
          </a:xfrm>
        </p:spPr>
        <p:txBody>
          <a:bodyPr/>
          <a:lstStyle/>
          <a:p>
            <a:pPr marL="0" indent="0">
              <a:buNone/>
            </a:pP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057" y="1438728"/>
            <a:ext cx="277303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06814"/>
            <a:ext cx="5281658" cy="373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46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go for more help or for guidance with unusual citations</a:t>
            </a:r>
            <a:endParaRPr lang="en-US" dirty="0"/>
          </a:p>
        </p:txBody>
      </p:sp>
      <p:sp>
        <p:nvSpPr>
          <p:cNvPr id="3" name="Content Placeholder 2"/>
          <p:cNvSpPr>
            <a:spLocks noGrp="1"/>
          </p:cNvSpPr>
          <p:nvPr>
            <p:ph idx="1"/>
          </p:nvPr>
        </p:nvSpPr>
        <p:spPr/>
        <p:txBody>
          <a:bodyPr/>
          <a:lstStyle/>
          <a:p>
            <a:r>
              <a:rPr lang="en-US" dirty="0" smtClean="0"/>
              <a:t>Go to </a:t>
            </a:r>
            <a:r>
              <a:rPr lang="en-US" dirty="0" smtClean="0">
                <a:hlinkClick r:id="rId2"/>
              </a:rPr>
              <a:t>http://owl.english.purdue.edu/</a:t>
            </a:r>
            <a:r>
              <a:rPr lang="en-US" dirty="0" smtClean="0"/>
              <a:t> and click on MLA Style Guide</a:t>
            </a:r>
          </a:p>
          <a:p>
            <a:r>
              <a:rPr lang="en-US" dirty="0" smtClean="0"/>
              <a:t>There are some citation generators available to use online, but make sure you double check to make sure they are accurate!</a:t>
            </a:r>
          </a:p>
          <a:p>
            <a:r>
              <a:rPr lang="en-US" dirty="0" smtClean="0"/>
              <a:t>Contact me.</a:t>
            </a:r>
            <a:endParaRPr lang="en-US" dirty="0"/>
          </a:p>
        </p:txBody>
      </p:sp>
    </p:spTree>
    <p:extLst>
      <p:ext uri="{BB962C8B-B14F-4D97-AF65-F5344CB8AC3E}">
        <p14:creationId xmlns:p14="http://schemas.microsoft.com/office/powerpoint/2010/main" val="23359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05000"/>
            <a:ext cx="8229600" cy="1143000"/>
          </a:xfrm>
        </p:spPr>
        <p:txBody>
          <a:bodyPr/>
          <a:lstStyle/>
          <a:p>
            <a:r>
              <a:rPr lang="en-US" dirty="0" smtClean="0"/>
              <a:t>Questions?</a:t>
            </a:r>
            <a:endParaRPr lang="en-US" dirty="0"/>
          </a:p>
        </p:txBody>
      </p:sp>
      <p:pic>
        <p:nvPicPr>
          <p:cNvPr id="1028" name="Picture 4" descr="C:\Users\user\AppData\Local\Microsoft\Windows\Temporary Internet Files\Content.IE5\QZTKQGOW\MC9000480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96491"/>
            <a:ext cx="3159582" cy="240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to cite our sources?</a:t>
            </a:r>
            <a:endParaRPr lang="en-US" dirty="0"/>
          </a:p>
        </p:txBody>
      </p:sp>
      <p:sp>
        <p:nvSpPr>
          <p:cNvPr id="3" name="Content Placeholder 2"/>
          <p:cNvSpPr>
            <a:spLocks noGrp="1"/>
          </p:cNvSpPr>
          <p:nvPr>
            <p:ph idx="1"/>
          </p:nvPr>
        </p:nvSpPr>
        <p:spPr/>
        <p:txBody>
          <a:bodyPr/>
          <a:lstStyle/>
          <a:p>
            <a:r>
              <a:rPr lang="en-US" dirty="0" smtClean="0"/>
              <a:t>To give credit to the author or source of your data</a:t>
            </a:r>
          </a:p>
          <a:p>
            <a:r>
              <a:rPr lang="en-US" dirty="0" smtClean="0"/>
              <a:t>To prove that your research is current and relevant</a:t>
            </a:r>
          </a:p>
          <a:p>
            <a:r>
              <a:rPr lang="en-US" dirty="0" smtClean="0"/>
              <a:t>To provide more sources for your reader to explore</a:t>
            </a:r>
            <a:endParaRPr lang="en-US" dirty="0"/>
          </a:p>
        </p:txBody>
      </p:sp>
    </p:spTree>
    <p:extLst>
      <p:ext uri="{BB962C8B-B14F-4D97-AF65-F5344CB8AC3E}">
        <p14:creationId xmlns:p14="http://schemas.microsoft.com/office/powerpoint/2010/main" val="74465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Commonly </a:t>
            </a:r>
            <a:r>
              <a:rPr lang="en-US" dirty="0"/>
              <a:t>U</a:t>
            </a:r>
            <a:r>
              <a:rPr lang="en-US" dirty="0" smtClean="0"/>
              <a:t>sed Sources for Research Papers</a:t>
            </a:r>
            <a:endParaRPr lang="en-US" dirty="0"/>
          </a:p>
        </p:txBody>
      </p:sp>
      <p:sp>
        <p:nvSpPr>
          <p:cNvPr id="3" name="Content Placeholder 2"/>
          <p:cNvSpPr>
            <a:spLocks noGrp="1"/>
          </p:cNvSpPr>
          <p:nvPr>
            <p:ph idx="1"/>
          </p:nvPr>
        </p:nvSpPr>
        <p:spPr/>
        <p:txBody>
          <a:bodyPr/>
          <a:lstStyle/>
          <a:p>
            <a:r>
              <a:rPr lang="en-US" dirty="0" smtClean="0"/>
              <a:t>Books</a:t>
            </a:r>
          </a:p>
          <a:p>
            <a:r>
              <a:rPr lang="en-US" dirty="0" smtClean="0"/>
              <a:t>Article on a website</a:t>
            </a:r>
          </a:p>
          <a:p>
            <a:r>
              <a:rPr lang="en-US" dirty="0" smtClean="0"/>
              <a:t>Article in an online journal</a:t>
            </a:r>
          </a:p>
          <a:p>
            <a:r>
              <a:rPr lang="en-US" dirty="0" smtClean="0"/>
              <a:t>Survey or interview (evidence you collect)</a:t>
            </a:r>
            <a:endParaRPr lang="en-US" dirty="0"/>
          </a:p>
        </p:txBody>
      </p:sp>
      <p:pic>
        <p:nvPicPr>
          <p:cNvPr id="1026" name="Picture 2" descr="C:\Users\user\AppData\Local\Microsoft\Windows\Temporary Internet Files\Content.IE5\G9YHNZ06\MP9004393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765456"/>
            <a:ext cx="1450848" cy="21731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AppData\Local\Microsoft\Windows\Temporary Internet Files\Content.IE5\WQUW2I4X\MC91021640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343401"/>
            <a:ext cx="14869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AppData\Local\Microsoft\Windows\Temporary Internet Files\Content.IE5\Z6PAKAGY\MC90033622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572000"/>
            <a:ext cx="1638171" cy="145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9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Guidelines for Works Cited Pages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Reverse indent (The first line is not indented, but the rest are)</a:t>
            </a:r>
          </a:p>
          <a:p>
            <a:r>
              <a:rPr lang="en-US" dirty="0" smtClean="0"/>
              <a:t>Authors names are typically listed last name, first name.</a:t>
            </a:r>
          </a:p>
          <a:p>
            <a:r>
              <a:rPr lang="en-US" dirty="0" smtClean="0"/>
              <a:t>Be very careful with punctuation – follow the guidelines exactly.</a:t>
            </a:r>
          </a:p>
          <a:p>
            <a:r>
              <a:rPr lang="en-US" dirty="0" smtClean="0"/>
              <a:t>Dates are written in day month year format (11 November 2012)</a:t>
            </a:r>
          </a:p>
          <a:p>
            <a:r>
              <a:rPr lang="en-US" dirty="0" smtClean="0"/>
              <a:t>If no author is listed, just start with the next element.</a:t>
            </a:r>
          </a:p>
          <a:p>
            <a:pPr marL="0" indent="0">
              <a:buNone/>
            </a:pPr>
            <a:endParaRPr lang="en-US" dirty="0"/>
          </a:p>
        </p:txBody>
      </p:sp>
    </p:spTree>
    <p:extLst>
      <p:ext uri="{BB962C8B-B14F-4D97-AF65-F5344CB8AC3E}">
        <p14:creationId xmlns:p14="http://schemas.microsoft.com/office/powerpoint/2010/main" val="5175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*In-text Citations – General Guidelines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A</a:t>
            </a:r>
            <a:r>
              <a:rPr lang="en-US" dirty="0" smtClean="0"/>
              <a:t>t the end of your quote or sentence of reference:  </a:t>
            </a:r>
          </a:p>
          <a:p>
            <a:pPr lvl="1"/>
            <a:r>
              <a:rPr lang="en-US" dirty="0" smtClean="0"/>
              <a:t>In parenthesis, give the author’s name and the page number, if possible. If the author’s name is not available, give the title. </a:t>
            </a:r>
          </a:p>
          <a:p>
            <a:pPr lvl="1"/>
            <a:endParaRPr lang="en-US" dirty="0"/>
          </a:p>
          <a:p>
            <a:pPr lvl="1"/>
            <a:r>
              <a:rPr lang="en-US" dirty="0" smtClean="0"/>
              <a:t>Example:  </a:t>
            </a:r>
          </a:p>
          <a:p>
            <a:pPr marL="457200" lvl="1" indent="0">
              <a:buNone/>
            </a:pPr>
            <a:r>
              <a:rPr lang="en-US" dirty="0" smtClean="0"/>
              <a:t>Wordsworth stated that Romantic poetry was marked by a "spontaneous overflow of powerful feelings" (263).</a:t>
            </a:r>
          </a:p>
          <a:p>
            <a:pPr lvl="1"/>
            <a:endParaRPr lang="en-US" dirty="0" smtClean="0"/>
          </a:p>
          <a:p>
            <a:pPr marL="457200" lvl="1" indent="0">
              <a:buNone/>
            </a:pPr>
            <a:r>
              <a:rPr lang="en-US" dirty="0" smtClean="0"/>
              <a:t>Romantic poetry is characterized by the "spontaneous overflow of powerful feelings" (Wordsworth 263).</a:t>
            </a:r>
            <a:endParaRPr lang="en-US" dirty="0"/>
          </a:p>
        </p:txBody>
      </p:sp>
    </p:spTree>
    <p:extLst>
      <p:ext uri="{BB962C8B-B14F-4D97-AF65-F5344CB8AC3E}">
        <p14:creationId xmlns:p14="http://schemas.microsoft.com/office/powerpoint/2010/main" val="349917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Citing Books with one or Two Authors</a:t>
            </a:r>
            <a:endParaRPr lang="en-US" dirty="0"/>
          </a:p>
        </p:txBody>
      </p:sp>
      <p:sp>
        <p:nvSpPr>
          <p:cNvPr id="3" name="Content Placeholder 2"/>
          <p:cNvSpPr>
            <a:spLocks noGrp="1"/>
          </p:cNvSpPr>
          <p:nvPr>
            <p:ph idx="1"/>
          </p:nvPr>
        </p:nvSpPr>
        <p:spPr>
          <a:xfrm>
            <a:off x="685800" y="1981200"/>
            <a:ext cx="7772400" cy="4648200"/>
          </a:xfrm>
        </p:spPr>
        <p:txBody>
          <a:bodyPr>
            <a:normAutofit/>
          </a:bodyPr>
          <a:lstStyle/>
          <a:p>
            <a:pPr marL="0" indent="0">
              <a:buNone/>
            </a:pPr>
            <a:r>
              <a:rPr lang="en-US" sz="2000" b="1" dirty="0" smtClean="0"/>
              <a:t>Book with one author:</a:t>
            </a:r>
            <a:r>
              <a:rPr lang="en-US" sz="2000" dirty="0" smtClean="0"/>
              <a:t/>
            </a:r>
            <a:br>
              <a:rPr lang="en-US" sz="2000" dirty="0" smtClean="0"/>
            </a:br>
            <a:r>
              <a:rPr lang="en-US" sz="2000" dirty="0" err="1" smtClean="0">
                <a:solidFill>
                  <a:srgbClr val="FF0000"/>
                </a:solidFill>
              </a:rPr>
              <a:t>Pfeffer</a:t>
            </a:r>
            <a:r>
              <a:rPr lang="en-US" sz="2000" dirty="0" smtClean="0">
                <a:solidFill>
                  <a:srgbClr val="FF0000"/>
                </a:solidFill>
              </a:rPr>
              <a:t>, Susan Beth. </a:t>
            </a:r>
            <a:r>
              <a:rPr lang="en-US" sz="2000" u="sng" dirty="0" smtClean="0">
                <a:solidFill>
                  <a:srgbClr val="FF0000"/>
                </a:solidFill>
              </a:rPr>
              <a:t>Life As We Knew It</a:t>
            </a:r>
            <a:r>
              <a:rPr lang="en-US" sz="2000" dirty="0" smtClean="0">
                <a:solidFill>
                  <a:srgbClr val="FF0000"/>
                </a:solidFill>
              </a:rPr>
              <a:t>. Orlando:</a:t>
            </a:r>
          </a:p>
          <a:p>
            <a:pPr marL="0" indent="0">
              <a:buNone/>
            </a:pPr>
            <a:r>
              <a:rPr lang="en-US" sz="2000" dirty="0">
                <a:solidFill>
                  <a:srgbClr val="FF0000"/>
                </a:solidFill>
              </a:rPr>
              <a:t> </a:t>
            </a:r>
            <a:r>
              <a:rPr lang="en-US" sz="2000" dirty="0" smtClean="0">
                <a:solidFill>
                  <a:srgbClr val="FF0000"/>
                </a:solidFill>
              </a:rPr>
              <a:t>      Harcourt, 2006. Print.</a:t>
            </a:r>
          </a:p>
          <a:p>
            <a:pPr marL="0" indent="0">
              <a:buNone/>
            </a:pPr>
            <a:r>
              <a:rPr lang="en-US" sz="2000" dirty="0" smtClean="0"/>
              <a:t/>
            </a:r>
            <a:br>
              <a:rPr lang="en-US" sz="2000" dirty="0" smtClean="0"/>
            </a:br>
            <a:r>
              <a:rPr lang="en-US" sz="2000" b="1" dirty="0" smtClean="0"/>
              <a:t>Book with two authors:</a:t>
            </a:r>
            <a:r>
              <a:rPr lang="en-US" sz="2000" dirty="0" smtClean="0"/>
              <a:t/>
            </a:r>
            <a:br>
              <a:rPr lang="en-US" sz="2000" dirty="0" smtClean="0"/>
            </a:br>
            <a:r>
              <a:rPr lang="en-US" sz="2000" dirty="0" smtClean="0">
                <a:solidFill>
                  <a:srgbClr val="FF0000"/>
                </a:solidFill>
              </a:rPr>
              <a:t>Dart, Iris Rainer and Joyce </a:t>
            </a:r>
            <a:r>
              <a:rPr lang="en-US" sz="2000" dirty="0" err="1" smtClean="0">
                <a:solidFill>
                  <a:srgbClr val="FF0000"/>
                </a:solidFill>
              </a:rPr>
              <a:t>Brotman</a:t>
            </a:r>
            <a:r>
              <a:rPr lang="en-US" sz="2000" dirty="0" smtClean="0">
                <a:solidFill>
                  <a:srgbClr val="FF0000"/>
                </a:solidFill>
              </a:rPr>
              <a:t>. </a:t>
            </a:r>
          </a:p>
          <a:p>
            <a:pPr marL="0" indent="0">
              <a:buNone/>
            </a:pPr>
            <a:r>
              <a:rPr lang="en-US" sz="2000" dirty="0" smtClean="0">
                <a:solidFill>
                  <a:srgbClr val="FF0000"/>
                </a:solidFill>
              </a:rPr>
              <a:t>     </a:t>
            </a:r>
            <a:r>
              <a:rPr lang="en-US" sz="2000" u="sng" dirty="0" smtClean="0">
                <a:solidFill>
                  <a:srgbClr val="FF0000"/>
                </a:solidFill>
              </a:rPr>
              <a:t> Larry, the King of Rock and Roll</a:t>
            </a:r>
            <a:r>
              <a:rPr lang="en-US" sz="2000" dirty="0" smtClean="0">
                <a:solidFill>
                  <a:srgbClr val="FF0000"/>
                </a:solidFill>
              </a:rPr>
              <a:t>. New York:</a:t>
            </a:r>
          </a:p>
          <a:p>
            <a:pPr marL="0" indent="0">
              <a:buNone/>
            </a:pPr>
            <a:r>
              <a:rPr lang="en-US" sz="2000" dirty="0">
                <a:solidFill>
                  <a:srgbClr val="FF0000"/>
                </a:solidFill>
              </a:rPr>
              <a:t> </a:t>
            </a:r>
            <a:r>
              <a:rPr lang="en-US" sz="2000" dirty="0" smtClean="0">
                <a:solidFill>
                  <a:srgbClr val="FF0000"/>
                </a:solidFill>
              </a:rPr>
              <a:t>    Putnam, 2007. Print.</a:t>
            </a:r>
            <a:r>
              <a:rPr lang="en-US" sz="2000" dirty="0" smtClean="0"/>
              <a:t/>
            </a:r>
            <a:br>
              <a:rPr lang="en-US" sz="2000" dirty="0" smtClean="0"/>
            </a:br>
            <a:endParaRPr lang="en-US" sz="2000" dirty="0" smtClean="0"/>
          </a:p>
          <a:p>
            <a:pPr marL="0" indent="0">
              <a:buNone/>
            </a:pPr>
            <a:r>
              <a:rPr lang="en-US" sz="2000" dirty="0" err="1" smtClean="0">
                <a:solidFill>
                  <a:schemeClr val="tx1">
                    <a:lumMod val="75000"/>
                    <a:lumOff val="25000"/>
                  </a:schemeClr>
                </a:solidFill>
              </a:rPr>
              <a:t>Lastname</a:t>
            </a:r>
            <a:r>
              <a:rPr lang="en-US" sz="2000" dirty="0" smtClean="0">
                <a:solidFill>
                  <a:schemeClr val="tx1">
                    <a:lumMod val="75000"/>
                    <a:lumOff val="25000"/>
                  </a:schemeClr>
                </a:solidFill>
              </a:rPr>
              <a:t>, </a:t>
            </a:r>
            <a:r>
              <a:rPr lang="en-US" sz="2000" dirty="0" err="1" smtClean="0">
                <a:solidFill>
                  <a:schemeClr val="tx1">
                    <a:lumMod val="75000"/>
                    <a:lumOff val="25000"/>
                  </a:schemeClr>
                </a:solidFill>
              </a:rPr>
              <a:t>Firstname</a:t>
            </a:r>
            <a:r>
              <a:rPr lang="en-US" sz="2000" dirty="0" smtClean="0">
                <a:solidFill>
                  <a:schemeClr val="tx1">
                    <a:lumMod val="75000"/>
                    <a:lumOff val="25000"/>
                  </a:schemeClr>
                </a:solidFill>
              </a:rPr>
              <a:t>. </a:t>
            </a:r>
            <a:r>
              <a:rPr lang="en-US" sz="2000" u="sng" dirty="0" smtClean="0">
                <a:solidFill>
                  <a:schemeClr val="tx1">
                    <a:lumMod val="75000"/>
                    <a:lumOff val="25000"/>
                  </a:schemeClr>
                </a:solidFill>
              </a:rPr>
              <a:t>Title of Book</a:t>
            </a:r>
            <a:r>
              <a:rPr lang="en-US" sz="2000" dirty="0" smtClean="0">
                <a:solidFill>
                  <a:schemeClr val="tx1">
                    <a:lumMod val="75000"/>
                    <a:lumOff val="25000"/>
                  </a:schemeClr>
                </a:solidFill>
              </a:rPr>
              <a:t>. City of Publication:</a:t>
            </a:r>
          </a:p>
          <a:p>
            <a:pPr marL="0" indent="0">
              <a:buNone/>
            </a:pPr>
            <a:r>
              <a:rPr lang="en-US" sz="2000" dirty="0">
                <a:solidFill>
                  <a:schemeClr val="tx1">
                    <a:lumMod val="75000"/>
                    <a:lumOff val="25000"/>
                  </a:schemeClr>
                </a:solidFill>
              </a:rPr>
              <a:t> </a:t>
            </a:r>
            <a:r>
              <a:rPr lang="en-US" sz="2000" dirty="0" smtClean="0">
                <a:solidFill>
                  <a:schemeClr val="tx1">
                    <a:lumMod val="75000"/>
                    <a:lumOff val="25000"/>
                  </a:schemeClr>
                </a:solidFill>
              </a:rPr>
              <a:t>       Publisher, Year of Publication. Medium of Publication.</a:t>
            </a:r>
            <a:endParaRPr lang="en-US" sz="2000" dirty="0">
              <a:solidFill>
                <a:schemeClr val="tx1">
                  <a:lumMod val="75000"/>
                  <a:lumOff val="25000"/>
                </a:schemeClr>
              </a:solidFill>
            </a:endParaRPr>
          </a:p>
        </p:txBody>
      </p:sp>
      <p:pic>
        <p:nvPicPr>
          <p:cNvPr id="5125" name="Picture 5" descr="C:\Users\user\AppData\Local\Microsoft\Windows\Temporary Internet Files\Content.IE5\G9YHNZ06\MP9004092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828800"/>
            <a:ext cx="217906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7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Electronic Sources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Article on a Website:</a:t>
            </a:r>
          </a:p>
          <a:p>
            <a:pPr marL="0" indent="0">
              <a:buNone/>
            </a:pPr>
            <a:r>
              <a:rPr lang="en-US" dirty="0" smtClean="0">
                <a:solidFill>
                  <a:srgbClr val="FF0000"/>
                </a:solidFill>
              </a:rPr>
              <a:t>"Guinea Pigs." </a:t>
            </a:r>
            <a:r>
              <a:rPr lang="en-US" u="sng" dirty="0" smtClean="0">
                <a:solidFill>
                  <a:srgbClr val="FF0000"/>
                </a:solidFill>
              </a:rPr>
              <a:t>National Geographic Encyclopedia</a:t>
            </a:r>
            <a:r>
              <a:rPr lang="en-US" dirty="0" smtClean="0">
                <a:solidFill>
                  <a:srgbClr val="FF0000"/>
                </a:solidFill>
              </a:rPr>
              <a:t>. 16 January 2009. </a:t>
            </a:r>
            <a:br>
              <a:rPr lang="en-US" dirty="0" smtClean="0">
                <a:solidFill>
                  <a:srgbClr val="FF0000"/>
                </a:solidFill>
              </a:rPr>
            </a:br>
            <a:r>
              <a:rPr lang="en-US" dirty="0" smtClean="0">
                <a:solidFill>
                  <a:srgbClr val="FF0000"/>
                </a:solidFill>
              </a:rPr>
              <a:t>         &lt;http://nationalgeographicency/Guinea_pig&gt;. </a:t>
            </a:r>
            <a:r>
              <a:rPr lang="en-US" i="1" dirty="0" smtClean="0">
                <a:solidFill>
                  <a:srgbClr val="FF0000"/>
                </a:solidFill>
              </a:rPr>
              <a:t/>
            </a:r>
            <a:br>
              <a:rPr lang="en-US" i="1" dirty="0" smtClean="0">
                <a:solidFill>
                  <a:srgbClr val="FF0000"/>
                </a:solidFill>
              </a:rPr>
            </a:br>
            <a:endParaRPr lang="en-US" i="1" dirty="0" smtClean="0">
              <a:solidFill>
                <a:srgbClr val="FF0000"/>
              </a:solidFill>
            </a:endParaRPr>
          </a:p>
          <a:p>
            <a:r>
              <a:rPr lang="en-US" b="1" dirty="0" smtClean="0"/>
              <a:t>Citation for Articles from an Online Database</a:t>
            </a:r>
          </a:p>
          <a:p>
            <a:pPr marL="0" indent="0">
              <a:buNone/>
            </a:pPr>
            <a:r>
              <a:rPr lang="en-US" dirty="0" smtClean="0"/>
              <a:t/>
            </a:r>
            <a:br>
              <a:rPr lang="en-US" dirty="0" smtClean="0"/>
            </a:br>
            <a:r>
              <a:rPr lang="en-US" dirty="0" smtClean="0">
                <a:solidFill>
                  <a:srgbClr val="FF0000"/>
                </a:solidFill>
              </a:rPr>
              <a:t>Cordell, Melinda R. "E.B. White and His Spiders." </a:t>
            </a:r>
            <a:r>
              <a:rPr lang="en-US" u="sng" dirty="0" smtClean="0">
                <a:solidFill>
                  <a:srgbClr val="FF0000"/>
                </a:solidFill>
              </a:rPr>
              <a:t>Highlights for Children</a:t>
            </a:r>
            <a:r>
              <a:rPr lang="en-US" dirty="0" smtClean="0">
                <a:solidFill>
                  <a:srgbClr val="FF0000"/>
                </a:solidFill>
              </a:rPr>
              <a:t>. October </a:t>
            </a:r>
          </a:p>
          <a:p>
            <a:pPr marL="0" indent="0">
              <a:buNone/>
            </a:pPr>
            <a:r>
              <a:rPr lang="en-US" dirty="0">
                <a:solidFill>
                  <a:srgbClr val="FF0000"/>
                </a:solidFill>
              </a:rPr>
              <a:t> </a:t>
            </a:r>
            <a:r>
              <a:rPr lang="en-US" dirty="0" smtClean="0">
                <a:solidFill>
                  <a:srgbClr val="FF0000"/>
                </a:solidFill>
              </a:rPr>
              <a:t>         2008: 32. </a:t>
            </a:r>
            <a:r>
              <a:rPr lang="en-US" dirty="0" err="1" smtClean="0">
                <a:solidFill>
                  <a:srgbClr val="FF0000"/>
                </a:solidFill>
              </a:rPr>
              <a:t>Infotrac</a:t>
            </a:r>
            <a:r>
              <a:rPr lang="en-US" dirty="0" smtClean="0">
                <a:solidFill>
                  <a:srgbClr val="FF0000"/>
                </a:solidFill>
              </a:rPr>
              <a:t>. Downers Grove Public Library, Downers Grove, IL. 16 January      </a:t>
            </a:r>
          </a:p>
          <a:p>
            <a:pPr marL="0" indent="0">
              <a:buNone/>
            </a:pPr>
            <a:r>
              <a:rPr lang="en-US" dirty="0">
                <a:solidFill>
                  <a:srgbClr val="FF0000"/>
                </a:solidFill>
              </a:rPr>
              <a:t> </a:t>
            </a:r>
            <a:r>
              <a:rPr lang="en-US" dirty="0" smtClean="0">
                <a:solidFill>
                  <a:srgbClr val="FF0000"/>
                </a:solidFill>
              </a:rPr>
              <a:t>         2009. </a:t>
            </a:r>
            <a:r>
              <a:rPr lang="en-US" dirty="0" smtClean="0">
                <a:solidFill>
                  <a:srgbClr val="FF0000"/>
                </a:solidFill>
                <a:hlinkClick r:id="rId3"/>
              </a:rPr>
              <a:t>http://find.galegroup.com</a:t>
            </a:r>
            <a:endParaRPr lang="en-US" dirty="0" smtClean="0">
              <a:solidFill>
                <a:srgbClr val="FF0000"/>
              </a:solidFill>
            </a:endParaRPr>
          </a:p>
          <a:p>
            <a:pPr marL="0" indent="0">
              <a:buNone/>
            </a:pPr>
            <a:r>
              <a:rPr lang="en-US" dirty="0" smtClean="0"/>
              <a:t/>
            </a:r>
            <a:br>
              <a:rPr lang="en-US" dirty="0" smtClean="0"/>
            </a:br>
            <a:endParaRPr lang="en-US" dirty="0" smtClean="0"/>
          </a:p>
          <a:p>
            <a:pPr marL="0" indent="0">
              <a:buNone/>
            </a:pPr>
            <a:r>
              <a:rPr lang="en-US" dirty="0" smtClean="0"/>
              <a:t/>
            </a:r>
            <a:br>
              <a:rPr lang="en-US" dirty="0" smtClean="0"/>
            </a:br>
            <a:r>
              <a:rPr lang="en-US" i="1" dirty="0" smtClean="0"/>
              <a:t>The author's name is listed, last name first, followed by the title of the article in quotation marks. Next is the title of the periodical, which is underlined, followed by the publication date, a colon, and the page numbers. Then list the name of the database, the institution providing the database, its location, the date you accessed the article, and the URL for the homepage of the service.</a:t>
            </a:r>
            <a:endParaRPr lang="en-US" dirty="0"/>
          </a:p>
        </p:txBody>
      </p:sp>
      <p:pic>
        <p:nvPicPr>
          <p:cNvPr id="2050" name="Picture 2" descr="C:\Users\user\AppData\Local\Microsoft\Windows\Temporary Internet Files\Content.IE5\K3XFP5H6\MC9003660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752600"/>
            <a:ext cx="1795882" cy="138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4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Citing Interviews</a:t>
            </a:r>
            <a:endParaRPr lang="en-US" dirty="0"/>
          </a:p>
        </p:txBody>
      </p:sp>
      <p:sp>
        <p:nvSpPr>
          <p:cNvPr id="3" name="Content Placeholder 2"/>
          <p:cNvSpPr>
            <a:spLocks noGrp="1"/>
          </p:cNvSpPr>
          <p:nvPr>
            <p:ph sz="half" idx="1"/>
          </p:nvPr>
        </p:nvSpPr>
        <p:spPr>
          <a:xfrm>
            <a:off x="457200" y="1600201"/>
            <a:ext cx="7239000" cy="3810000"/>
          </a:xfrm>
        </p:spPr>
        <p:txBody>
          <a:bodyPr>
            <a:normAutofit fontScale="92500" lnSpcReduction="20000"/>
          </a:bodyPr>
          <a:lstStyle/>
          <a:p>
            <a:pPr marL="0" indent="0">
              <a:buNone/>
            </a:pPr>
            <a:endParaRPr lang="en-US" dirty="0" smtClean="0"/>
          </a:p>
          <a:p>
            <a:r>
              <a:rPr lang="en-US" dirty="0" smtClean="0"/>
              <a:t>Personal interviews refer to those interviews that you conduct yourself. List the interview by the name of the interviewee. Include the descriptor “Personal interview” and the date of the interview.</a:t>
            </a:r>
          </a:p>
          <a:p>
            <a:endParaRPr lang="en-US" sz="3300" dirty="0" smtClean="0"/>
          </a:p>
          <a:p>
            <a:pPr marL="0" indent="0">
              <a:buNone/>
            </a:pPr>
            <a:r>
              <a:rPr lang="en-US" sz="3300" dirty="0" smtClean="0">
                <a:solidFill>
                  <a:srgbClr val="FF0000"/>
                </a:solidFill>
              </a:rPr>
              <a:t>Purdue, Pete. Personal interview.  </a:t>
            </a:r>
          </a:p>
          <a:p>
            <a:pPr marL="0" indent="0">
              <a:buNone/>
            </a:pPr>
            <a:r>
              <a:rPr lang="en-US" sz="3300" dirty="0" smtClean="0">
                <a:solidFill>
                  <a:srgbClr val="FF0000"/>
                </a:solidFill>
              </a:rPr>
              <a:t>     1 December 2010.</a:t>
            </a:r>
          </a:p>
          <a:p>
            <a:endParaRPr lang="en-US" dirty="0"/>
          </a:p>
        </p:txBody>
      </p:sp>
      <p:pic>
        <p:nvPicPr>
          <p:cNvPr id="3075" name="Picture 3" descr="C:\Users\user\AppData\Local\Microsoft\Windows\Temporary Internet Files\Content.IE5\G9YHNZ06\MC9002325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253" y="4648200"/>
            <a:ext cx="2456507" cy="122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5943600" cy="1143000"/>
          </a:xfrm>
        </p:spPr>
        <p:txBody>
          <a:bodyPr/>
          <a:lstStyle/>
          <a:p>
            <a:r>
              <a:rPr lang="en-US" dirty="0" smtClean="0"/>
              <a:t>Published Interviews (Print or Broadcast)</a:t>
            </a:r>
            <a:endParaRPr lang="en-US" dirty="0"/>
          </a:p>
        </p:txBody>
      </p:sp>
      <p:sp>
        <p:nvSpPr>
          <p:cNvPr id="3" name="Content Placeholder 2"/>
          <p:cNvSpPr>
            <a:spLocks noGrp="1"/>
          </p:cNvSpPr>
          <p:nvPr>
            <p:ph idx="1"/>
          </p:nvPr>
        </p:nvSpPr>
        <p:spPr/>
        <p:txBody>
          <a:bodyPr/>
          <a:lstStyle/>
          <a:p>
            <a:pPr marL="0" lvl="0" indent="0">
              <a:buNone/>
            </a:pPr>
            <a:endParaRPr lang="en-US" sz="1500" dirty="0">
              <a:solidFill>
                <a:srgbClr val="330000"/>
              </a:solidFill>
            </a:endParaRPr>
          </a:p>
          <a:p>
            <a:pPr lvl="0"/>
            <a:r>
              <a:rPr lang="en-US" sz="1800" dirty="0">
                <a:solidFill>
                  <a:srgbClr val="330000"/>
                </a:solidFill>
              </a:rPr>
              <a:t>List the interview by the name of the interviewee. If the name of the interview is part of a larger work like a book, a television program, or a film series, place the title of the interview in quotation marks. Place the title of the larger work in italics. If the interview appears as an independent title, italicize it. Determine the medium of publication (e.g., print, Web, DVD</a:t>
            </a:r>
            <a:r>
              <a:rPr lang="en-US" sz="1800" dirty="0" smtClean="0">
                <a:solidFill>
                  <a:srgbClr val="330000"/>
                </a:solidFill>
              </a:rPr>
              <a:t>).</a:t>
            </a:r>
          </a:p>
          <a:p>
            <a:pPr lvl="0"/>
            <a:endParaRPr lang="en-US" sz="1800" dirty="0" smtClean="0">
              <a:solidFill>
                <a:srgbClr val="330000"/>
              </a:solidFill>
            </a:endParaRPr>
          </a:p>
          <a:p>
            <a:pPr marL="0" lvl="0" indent="0">
              <a:buNone/>
            </a:pPr>
            <a:r>
              <a:rPr lang="en-US" sz="1800" dirty="0">
                <a:solidFill>
                  <a:srgbClr val="FF0000"/>
                </a:solidFill>
              </a:rPr>
              <a:t>Jolie, Angelina. "Being a Mother." </a:t>
            </a:r>
            <a:r>
              <a:rPr lang="en-US" sz="1800" i="1" dirty="0">
                <a:solidFill>
                  <a:srgbClr val="FF0000"/>
                </a:solidFill>
              </a:rPr>
              <a:t>60 Minutes</a:t>
            </a:r>
            <a:r>
              <a:rPr lang="en-US" sz="1800" dirty="0">
                <a:solidFill>
                  <a:srgbClr val="FF0000"/>
                </a:solidFill>
              </a:rPr>
              <a:t>. CBS. WCBS, New York</a:t>
            </a:r>
            <a:r>
              <a:rPr lang="en-US" sz="1800" dirty="0" smtClean="0">
                <a:solidFill>
                  <a:srgbClr val="FF0000"/>
                </a:solidFill>
              </a:rPr>
              <a:t>:       </a:t>
            </a:r>
          </a:p>
          <a:p>
            <a:pPr marL="0" lvl="0" indent="0">
              <a:buNone/>
            </a:pPr>
            <a:r>
              <a:rPr lang="en-US" sz="1800" dirty="0">
                <a:solidFill>
                  <a:srgbClr val="FF0000"/>
                </a:solidFill>
              </a:rPr>
              <a:t> </a:t>
            </a:r>
            <a:r>
              <a:rPr lang="en-US" sz="1800" dirty="0" smtClean="0">
                <a:solidFill>
                  <a:srgbClr val="FF0000"/>
                </a:solidFill>
              </a:rPr>
              <a:t>      3 February 2009.  Television.</a:t>
            </a:r>
            <a:endParaRPr lang="en-US" sz="1800" dirty="0">
              <a:solidFill>
                <a:srgbClr val="FF0000"/>
              </a:solidFill>
            </a:endParaRPr>
          </a:p>
        </p:txBody>
      </p:sp>
      <p:pic>
        <p:nvPicPr>
          <p:cNvPr id="4100" name="Picture 4" descr="C:\Users\user\AppData\Local\Microsoft\Windows\Temporary Internet Files\Content.IE5\K3XFP5H6\MC9002502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1905000" cy="178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737969"/>
      </p:ext>
    </p:extLst>
  </p:cSld>
  <p:clrMapOvr>
    <a:masterClrMapping/>
  </p:clrMapOvr>
</p:sld>
</file>

<file path=ppt/theme/theme1.xml><?xml version="1.0" encoding="utf-8"?>
<a:theme xmlns:a="http://schemas.openxmlformats.org/drawingml/2006/main" name="Fun Clip">
  <a:themeElements>
    <a:clrScheme name="Fun Clip 1">
      <a:dk1>
        <a:srgbClr val="330000"/>
      </a:dk1>
      <a:lt1>
        <a:srgbClr val="FFFFFF"/>
      </a:lt1>
      <a:dk2>
        <a:srgbClr val="32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Fun Clip">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Fun Clip 1">
        <a:dk1>
          <a:srgbClr val="330000"/>
        </a:dk1>
        <a:lt1>
          <a:srgbClr val="FFFFFF"/>
        </a:lt1>
        <a:dk2>
          <a:srgbClr val="32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518</Words>
  <Application>Microsoft Office PowerPoint</Application>
  <PresentationFormat>On-screen Show (4:3)</PresentationFormat>
  <Paragraphs>66</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Fun Clip</vt:lpstr>
      <vt:lpstr>Using the MLA Format to Cite Common Sources</vt:lpstr>
      <vt:lpstr>Why do we need to cite our sources?</vt:lpstr>
      <vt:lpstr>Commonly Used Sources for Research Papers</vt:lpstr>
      <vt:lpstr>General Guidelines for Works Cited Pages</vt:lpstr>
      <vt:lpstr>*In-text Citations – General Guidelines</vt:lpstr>
      <vt:lpstr>Citing Books with one or Two Authors</vt:lpstr>
      <vt:lpstr>Citing Electronic Sources</vt:lpstr>
      <vt:lpstr>Citing Interviews</vt:lpstr>
      <vt:lpstr>Published Interviews (Print or Broadcast)</vt:lpstr>
      <vt:lpstr>Practice Citing! </vt:lpstr>
      <vt:lpstr>Where to go for more help or for guidance with unusual citations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Citing Common Sources using MLA</dc:title>
  <dc:creator>user</dc:creator>
  <cp:lastModifiedBy>user</cp:lastModifiedBy>
  <cp:revision>13</cp:revision>
  <dcterms:created xsi:type="dcterms:W3CDTF">2012-11-09T20:36:47Z</dcterms:created>
  <dcterms:modified xsi:type="dcterms:W3CDTF">2014-01-24T16:18:07Z</dcterms:modified>
</cp:coreProperties>
</file>